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Italics" panose="020B0604020202020204" charset="0"/>
      <p:regular r:id="rId22"/>
    </p:embeddedFont>
    <p:embeddedFont>
      <p:font typeface="Montserrat Ultra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31" b="-70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46356" y="3398618"/>
            <a:ext cx="12395288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3"/>
              </a:lnSpc>
            </a:pPr>
            <a:r>
              <a:rPr lang="en-US" sz="4915" dirty="0">
                <a:solidFill>
                  <a:srgbClr val="000000"/>
                </a:solidFill>
                <a:latin typeface="Montserrat Ultra-Bold"/>
              </a:rPr>
              <a:t>Analisa Kata Abusive, Alay, dan   Hate Speech </a:t>
            </a:r>
            <a:r>
              <a:rPr lang="en-US" sz="4915" dirty="0" err="1">
                <a:solidFill>
                  <a:srgbClr val="000000"/>
                </a:solidFill>
                <a:latin typeface="Montserrat Ultra-Bold"/>
              </a:rPr>
              <a:t>dalam</a:t>
            </a:r>
            <a:r>
              <a:rPr lang="en-US" sz="4915" dirty="0">
                <a:solidFill>
                  <a:srgbClr val="000000"/>
                </a:solidFill>
                <a:latin typeface="Montserrat Ultra-Bold"/>
              </a:rPr>
              <a:t> Data Review (Indonesian Tweets)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23164" y="5568174"/>
            <a:ext cx="8041672" cy="60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3452">
                <a:solidFill>
                  <a:srgbClr val="000000"/>
                </a:solidFill>
                <a:latin typeface="Montserrat"/>
              </a:rPr>
              <a:t>Ruben Setiawan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11253"/>
            <a:ext cx="6632913" cy="2862329"/>
          </a:xfrm>
          <a:prstGeom prst="rect">
            <a:avLst/>
          </a:prstGeom>
          <a:solidFill>
            <a:srgbClr val="F9B80C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35120" y="8847122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739347" y="-35715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975407" y="1447713"/>
            <a:ext cx="11115752" cy="7616094"/>
          </a:xfrm>
          <a:custGeom>
            <a:avLst/>
            <a:gdLst/>
            <a:ahLst/>
            <a:cxnLst/>
            <a:rect l="l" t="t" r="r" b="b"/>
            <a:pathLst>
              <a:path w="11115752" h="7616094">
                <a:moveTo>
                  <a:pt x="0" y="0"/>
                </a:moveTo>
                <a:lnTo>
                  <a:pt x="11115752" y="0"/>
                </a:lnTo>
                <a:lnTo>
                  <a:pt x="11115752" y="7616094"/>
                </a:lnTo>
                <a:lnTo>
                  <a:pt x="0" y="761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50" b="-11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0" y="7654280"/>
            <a:ext cx="3316457" cy="2632720"/>
          </a:xfrm>
          <a:custGeom>
            <a:avLst/>
            <a:gdLst/>
            <a:ahLst/>
            <a:cxnLst/>
            <a:rect l="l" t="t" r="r" b="b"/>
            <a:pathLst>
              <a:path w="3316457" h="2632720">
                <a:moveTo>
                  <a:pt x="0" y="0"/>
                </a:moveTo>
                <a:lnTo>
                  <a:pt x="3316457" y="0"/>
                </a:lnTo>
                <a:lnTo>
                  <a:pt x="3316457" y="2632720"/>
                </a:lnTo>
                <a:lnTo>
                  <a:pt x="0" y="2632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9033" y="7332484"/>
            <a:ext cx="3285540" cy="3255672"/>
          </a:xfrm>
          <a:custGeom>
            <a:avLst/>
            <a:gdLst/>
            <a:ahLst/>
            <a:cxnLst/>
            <a:rect l="l" t="t" r="r" b="b"/>
            <a:pathLst>
              <a:path w="3285540" h="3255672">
                <a:moveTo>
                  <a:pt x="0" y="0"/>
                </a:moveTo>
                <a:lnTo>
                  <a:pt x="3285541" y="0"/>
                </a:lnTo>
                <a:lnTo>
                  <a:pt x="3285541" y="3255672"/>
                </a:lnTo>
                <a:lnTo>
                  <a:pt x="0" y="3255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11070" y="4869954"/>
            <a:ext cx="6421844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Visualisasi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berikut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untuk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melihat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5 kata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alay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sering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dipakai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pada 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0011" y="1941178"/>
            <a:ext cx="5572892" cy="197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9"/>
              </a:lnSpc>
            </a:pPr>
            <a:r>
              <a:rPr lang="en-US" sz="5738">
                <a:solidFill>
                  <a:srgbClr val="FFFFFF"/>
                </a:solidFill>
                <a:latin typeface="Montserrat Ultra-Bold"/>
              </a:rPr>
              <a:t>5 Kata Alay yang Sering</a:t>
            </a:r>
          </a:p>
          <a:p>
            <a:pPr>
              <a:lnSpc>
                <a:spcPts val="5049"/>
              </a:lnSpc>
            </a:pPr>
            <a:r>
              <a:rPr lang="en-US" sz="5738">
                <a:solidFill>
                  <a:srgbClr val="FFFFFF"/>
                </a:solidFill>
                <a:latin typeface="Montserrat Ultra-Bold"/>
              </a:rPr>
              <a:t>Dipakai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11253"/>
            <a:ext cx="6632913" cy="2862329"/>
          </a:xfrm>
          <a:prstGeom prst="rect">
            <a:avLst/>
          </a:prstGeom>
          <a:solidFill>
            <a:srgbClr val="F9B80C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35120" y="8847122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739347" y="-35715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895096" y="1411253"/>
            <a:ext cx="10964320" cy="7637652"/>
          </a:xfrm>
          <a:custGeom>
            <a:avLst/>
            <a:gdLst/>
            <a:ahLst/>
            <a:cxnLst/>
            <a:rect l="l" t="t" r="r" b="b"/>
            <a:pathLst>
              <a:path w="10964320" h="7637652">
                <a:moveTo>
                  <a:pt x="0" y="0"/>
                </a:moveTo>
                <a:lnTo>
                  <a:pt x="10964321" y="0"/>
                </a:lnTo>
                <a:lnTo>
                  <a:pt x="10964321" y="7637652"/>
                </a:lnTo>
                <a:lnTo>
                  <a:pt x="0" y="7637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5" r="-1253" b="-41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1070" y="4869954"/>
            <a:ext cx="6421844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Visualisasi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berikut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untuk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melihat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5 kata Abusive yang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sering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dipakai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pada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0011" y="1941178"/>
            <a:ext cx="5893734" cy="197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9"/>
              </a:lnSpc>
            </a:pPr>
            <a:r>
              <a:rPr lang="en-US" sz="5738">
                <a:solidFill>
                  <a:srgbClr val="FFFFFF"/>
                </a:solidFill>
                <a:latin typeface="Montserrat Ultra-Bold"/>
              </a:rPr>
              <a:t>5 Kata Abusive yang Sering</a:t>
            </a:r>
          </a:p>
          <a:p>
            <a:pPr>
              <a:lnSpc>
                <a:spcPts val="5049"/>
              </a:lnSpc>
            </a:pPr>
            <a:r>
              <a:rPr lang="en-US" sz="5738">
                <a:solidFill>
                  <a:srgbClr val="FFFFFF"/>
                </a:solidFill>
                <a:latin typeface="Montserrat Ultra-Bold"/>
              </a:rPr>
              <a:t>Dipakai 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0" y="7654280"/>
            <a:ext cx="3316457" cy="2632720"/>
          </a:xfrm>
          <a:custGeom>
            <a:avLst/>
            <a:gdLst/>
            <a:ahLst/>
            <a:cxnLst/>
            <a:rect l="l" t="t" r="r" b="b"/>
            <a:pathLst>
              <a:path w="3316457" h="2632720">
                <a:moveTo>
                  <a:pt x="0" y="0"/>
                </a:moveTo>
                <a:lnTo>
                  <a:pt x="3316457" y="0"/>
                </a:lnTo>
                <a:lnTo>
                  <a:pt x="3316457" y="2632720"/>
                </a:lnTo>
                <a:lnTo>
                  <a:pt x="0" y="2632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49033" y="7332484"/>
            <a:ext cx="3285540" cy="3255672"/>
          </a:xfrm>
          <a:custGeom>
            <a:avLst/>
            <a:gdLst/>
            <a:ahLst/>
            <a:cxnLst/>
            <a:rect l="l" t="t" r="r" b="b"/>
            <a:pathLst>
              <a:path w="3285540" h="3255672">
                <a:moveTo>
                  <a:pt x="0" y="0"/>
                </a:moveTo>
                <a:lnTo>
                  <a:pt x="3285541" y="0"/>
                </a:lnTo>
                <a:lnTo>
                  <a:pt x="3285541" y="3255672"/>
                </a:lnTo>
                <a:lnTo>
                  <a:pt x="0" y="3255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63770">
            <a:off x="11152555" y="1464945"/>
            <a:ext cx="5508458" cy="5508458"/>
          </a:xfrm>
          <a:custGeom>
            <a:avLst/>
            <a:gdLst/>
            <a:ahLst/>
            <a:cxnLst/>
            <a:rect l="l" t="t" r="r" b="b"/>
            <a:pathLst>
              <a:path w="5508458" h="5508458">
                <a:moveTo>
                  <a:pt x="0" y="0"/>
                </a:moveTo>
                <a:lnTo>
                  <a:pt x="5508457" y="0"/>
                </a:lnTo>
                <a:lnTo>
                  <a:pt x="5508457" y="5508458"/>
                </a:lnTo>
                <a:lnTo>
                  <a:pt x="0" y="5508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04950" y="1353954"/>
            <a:ext cx="8751165" cy="227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>
                <a:solidFill>
                  <a:srgbClr val="000000"/>
                </a:solidFill>
                <a:latin typeface="Montserrat Ultra-Bold"/>
              </a:rPr>
              <a:t>Hasil dan Kesimpulan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950" y="3541395"/>
            <a:ext cx="9432954" cy="571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9"/>
              </a:lnSpc>
            </a:pP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Berdasarkan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hasil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analisa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tersebut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didapat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beberapa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kesimpulan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:</a:t>
            </a:r>
          </a:p>
          <a:p>
            <a:pPr>
              <a:lnSpc>
                <a:spcPts val="3239"/>
              </a:lnSpc>
            </a:pPr>
            <a:endParaRPr lang="en-US" sz="2399" dirty="0">
              <a:solidFill>
                <a:srgbClr val="000000"/>
              </a:solidFill>
              <a:latin typeface="Montserrat"/>
            </a:endParaRPr>
          </a:p>
          <a:p>
            <a:pPr marL="518157" lvl="1" indent="-259078">
              <a:lnSpc>
                <a:spcPts val="323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Terdapat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30% Tweet yang tidak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mengandung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Hate Speech dan Abusive, 70%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sisanya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mengandung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Hate Speech atau Abusive</a:t>
            </a:r>
          </a:p>
          <a:p>
            <a:pPr marL="518157" lvl="1" indent="-259078">
              <a:lnSpc>
                <a:spcPts val="323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Hate Speech yang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tergolong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Other, Individual, dan Weak lebih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banyak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ditemukan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pada dataset(Indonesian Tweets)</a:t>
            </a:r>
          </a:p>
          <a:p>
            <a:pPr marL="518157" lvl="1" indent="-259078">
              <a:lnSpc>
                <a:spcPts val="323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Terdapat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14% Tweet yang tidak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mengandung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kata Alay, 86%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sisanya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memakai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kata Alay</a:t>
            </a:r>
          </a:p>
          <a:p>
            <a:pPr marL="518157" lvl="1" indent="-259078">
              <a:lnSpc>
                <a:spcPts val="323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‘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yg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’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merupakan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kata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alay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yang paling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banyak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digunakan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.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Terdapat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2298 tweets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mengandung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kata ‘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yg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’</a:t>
            </a:r>
          </a:p>
          <a:p>
            <a:pPr marL="518157" lvl="1" indent="-259078">
              <a:lnSpc>
                <a:spcPts val="32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Montserrat"/>
              </a:rPr>
              <a:t>‘tai’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merupakan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kata Abusive yang paling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banyak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digunakan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.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Terdapat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964 tweets </a:t>
            </a:r>
            <a:r>
              <a:rPr lang="en-US" sz="2399" dirty="0" err="1">
                <a:solidFill>
                  <a:srgbClr val="000000"/>
                </a:solidFill>
                <a:latin typeface="Montserrat"/>
              </a:rPr>
              <a:t>mengandung</a:t>
            </a:r>
            <a:r>
              <a:rPr lang="en-US" sz="2399" dirty="0">
                <a:solidFill>
                  <a:srgbClr val="000000"/>
                </a:solidFill>
                <a:latin typeface="Montserrat"/>
              </a:rPr>
              <a:t> kata ‘tai’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5294034" cy="8229600"/>
            <a:chOff x="0" y="0"/>
            <a:chExt cx="4970565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70565" cy="2674622"/>
            </a:xfrm>
            <a:custGeom>
              <a:avLst/>
              <a:gdLst/>
              <a:ahLst/>
              <a:cxnLst/>
              <a:rect l="l" t="t" r="r" b="b"/>
              <a:pathLst>
                <a:path w="4970565" h="2674622">
                  <a:moveTo>
                    <a:pt x="25310" y="0"/>
                  </a:moveTo>
                  <a:lnTo>
                    <a:pt x="4945255" y="0"/>
                  </a:lnTo>
                  <a:cubicBezTo>
                    <a:pt x="4951968" y="0"/>
                    <a:pt x="4958405" y="2667"/>
                    <a:pt x="4963152" y="7413"/>
                  </a:cubicBezTo>
                  <a:cubicBezTo>
                    <a:pt x="4967899" y="12160"/>
                    <a:pt x="4970565" y="18598"/>
                    <a:pt x="4970565" y="25310"/>
                  </a:cubicBezTo>
                  <a:lnTo>
                    <a:pt x="4970565" y="2649312"/>
                  </a:lnTo>
                  <a:cubicBezTo>
                    <a:pt x="4970565" y="2663291"/>
                    <a:pt x="4959233" y="2674622"/>
                    <a:pt x="4945255" y="2674622"/>
                  </a:cubicBezTo>
                  <a:lnTo>
                    <a:pt x="25310" y="2674622"/>
                  </a:lnTo>
                  <a:cubicBezTo>
                    <a:pt x="11332" y="2674622"/>
                    <a:pt x="0" y="2663291"/>
                    <a:pt x="0" y="2649312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F9B80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70565" cy="2712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81442" y="3767733"/>
            <a:ext cx="13089670" cy="3495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4372" lvl="1" indent="-352186">
              <a:lnSpc>
                <a:spcPts val="4567"/>
              </a:lnSpc>
              <a:buFont typeface="Arial"/>
              <a:buChar char="•"/>
            </a:pPr>
            <a:r>
              <a:rPr lang="en-US" sz="3262" dirty="0">
                <a:solidFill>
                  <a:srgbClr val="000000"/>
                </a:solidFill>
                <a:latin typeface="Montserrat"/>
              </a:rPr>
              <a:t>Tweets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adalah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bentuk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komunikasi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secara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online pada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aplikasi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Twitter. </a:t>
            </a:r>
          </a:p>
          <a:p>
            <a:pPr marL="704372" lvl="1" indent="-352186">
              <a:lnSpc>
                <a:spcPts val="4567"/>
              </a:lnSpc>
              <a:buFont typeface="Arial"/>
              <a:buChar char="•"/>
            </a:pPr>
            <a:r>
              <a:rPr lang="en-US" sz="3262" dirty="0">
                <a:solidFill>
                  <a:srgbClr val="000000"/>
                </a:solidFill>
                <a:latin typeface="Montserrat"/>
              </a:rPr>
              <a:t>Di Indonesia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sendiri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banyak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tweets yang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mengandung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ujaran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kebencian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(hate speech), kata abusive, dan kata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alay</a:t>
            </a:r>
            <a:endParaRPr lang="en-US" sz="3262" dirty="0">
              <a:solidFill>
                <a:srgbClr val="000000"/>
              </a:solidFill>
              <a:latin typeface="Montserrat"/>
            </a:endParaRPr>
          </a:p>
          <a:p>
            <a:pPr marL="704372" lvl="1" indent="-352186">
              <a:lnSpc>
                <a:spcPts val="4567"/>
              </a:lnSpc>
              <a:buFont typeface="Arial"/>
              <a:buChar char="•"/>
            </a:pP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Penggunaan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kata - kata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tersebut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menciptakan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lingkungan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yang tidak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nyaman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 dan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dapat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memicu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kesalahpahaman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3260" y="1687404"/>
            <a:ext cx="13666036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Montserrat Ultra-Bold"/>
              </a:rPr>
              <a:t>Pendahuluan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4112095" y="5337528"/>
            <a:ext cx="4421278" cy="5855998"/>
          </a:xfrm>
          <a:custGeom>
            <a:avLst/>
            <a:gdLst/>
            <a:ahLst/>
            <a:cxnLst/>
            <a:rect l="l" t="t" r="r" b="b"/>
            <a:pathLst>
              <a:path w="4421278" h="5855998">
                <a:moveTo>
                  <a:pt x="4421278" y="0"/>
                </a:moveTo>
                <a:lnTo>
                  <a:pt x="0" y="0"/>
                </a:lnTo>
                <a:lnTo>
                  <a:pt x="0" y="5855998"/>
                </a:lnTo>
                <a:lnTo>
                  <a:pt x="4421278" y="5855998"/>
                </a:lnTo>
                <a:lnTo>
                  <a:pt x="44212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5294034" cy="8229600"/>
            <a:chOff x="0" y="0"/>
            <a:chExt cx="4970565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70565" cy="2674622"/>
            </a:xfrm>
            <a:custGeom>
              <a:avLst/>
              <a:gdLst/>
              <a:ahLst/>
              <a:cxnLst/>
              <a:rect l="l" t="t" r="r" b="b"/>
              <a:pathLst>
                <a:path w="4970565" h="2674622">
                  <a:moveTo>
                    <a:pt x="25310" y="0"/>
                  </a:moveTo>
                  <a:lnTo>
                    <a:pt x="4945255" y="0"/>
                  </a:lnTo>
                  <a:cubicBezTo>
                    <a:pt x="4951968" y="0"/>
                    <a:pt x="4958405" y="2667"/>
                    <a:pt x="4963152" y="7413"/>
                  </a:cubicBezTo>
                  <a:cubicBezTo>
                    <a:pt x="4967899" y="12160"/>
                    <a:pt x="4970565" y="18598"/>
                    <a:pt x="4970565" y="25310"/>
                  </a:cubicBezTo>
                  <a:lnTo>
                    <a:pt x="4970565" y="2649312"/>
                  </a:lnTo>
                  <a:cubicBezTo>
                    <a:pt x="4970565" y="2663291"/>
                    <a:pt x="4959233" y="2674622"/>
                    <a:pt x="4945255" y="2674622"/>
                  </a:cubicBezTo>
                  <a:lnTo>
                    <a:pt x="25310" y="2674622"/>
                  </a:lnTo>
                  <a:cubicBezTo>
                    <a:pt x="11332" y="2674622"/>
                    <a:pt x="0" y="2663291"/>
                    <a:pt x="0" y="2649312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F9B80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70565" cy="2712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81442" y="3607312"/>
            <a:ext cx="13089670" cy="4085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2186" lvl="1">
              <a:lnSpc>
                <a:spcPts val="4567"/>
              </a:lnSpc>
            </a:pPr>
            <a:r>
              <a:rPr lang="en-US" sz="3262" dirty="0">
                <a:solidFill>
                  <a:srgbClr val="000000"/>
                </a:solidFill>
                <a:latin typeface="Montserrat"/>
              </a:rPr>
              <a:t>1.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Bagaimana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perbandingan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antara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penggunaan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hate speech dan kata abusive?</a:t>
            </a:r>
          </a:p>
          <a:p>
            <a:pPr marL="352186" lvl="1">
              <a:lnSpc>
                <a:spcPts val="4567"/>
              </a:lnSpc>
            </a:pPr>
            <a:r>
              <a:rPr lang="en-US" sz="3262" dirty="0">
                <a:solidFill>
                  <a:srgbClr val="000000"/>
                </a:solidFill>
                <a:latin typeface="Montserrat"/>
              </a:rPr>
              <a:t>2.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Bagaimana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perbandingan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antara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tweets yang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mengandung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kata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alay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dan yang tidak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mengandung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kata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alay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?</a:t>
            </a:r>
          </a:p>
          <a:p>
            <a:pPr marL="352186" lvl="1">
              <a:lnSpc>
                <a:spcPts val="4567"/>
              </a:lnSpc>
            </a:pPr>
            <a:r>
              <a:rPr lang="en-US" sz="3262" dirty="0">
                <a:solidFill>
                  <a:srgbClr val="000000"/>
                </a:solidFill>
                <a:latin typeface="Montserrat"/>
              </a:rPr>
              <a:t>3.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Apa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saja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kata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alay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dan kata abusive yang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sering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muncul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62" dirty="0" err="1">
                <a:solidFill>
                  <a:srgbClr val="000000"/>
                </a:solidFill>
                <a:latin typeface="Montserrat"/>
              </a:rPr>
              <a:t>dalam</a:t>
            </a:r>
            <a:r>
              <a:rPr lang="en-US" sz="3262" dirty="0">
                <a:solidFill>
                  <a:srgbClr val="000000"/>
                </a:solidFill>
                <a:latin typeface="Montserrat"/>
              </a:rPr>
              <a:t> tweets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3260" y="1887931"/>
            <a:ext cx="13666036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Montserrat Ultra-Bold"/>
              </a:rPr>
              <a:t>Rumusan Masalah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4112095" y="5337528"/>
            <a:ext cx="4421278" cy="5855998"/>
          </a:xfrm>
          <a:custGeom>
            <a:avLst/>
            <a:gdLst/>
            <a:ahLst/>
            <a:cxnLst/>
            <a:rect l="l" t="t" r="r" b="b"/>
            <a:pathLst>
              <a:path w="4421278" h="5855998">
                <a:moveTo>
                  <a:pt x="4421278" y="0"/>
                </a:moveTo>
                <a:lnTo>
                  <a:pt x="0" y="0"/>
                </a:lnTo>
                <a:lnTo>
                  <a:pt x="0" y="5855998"/>
                </a:lnTo>
                <a:lnTo>
                  <a:pt x="4421278" y="5855998"/>
                </a:lnTo>
                <a:lnTo>
                  <a:pt x="44212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5294034" cy="8229600"/>
            <a:chOff x="0" y="0"/>
            <a:chExt cx="4970565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70565" cy="2674622"/>
            </a:xfrm>
            <a:custGeom>
              <a:avLst/>
              <a:gdLst/>
              <a:ahLst/>
              <a:cxnLst/>
              <a:rect l="l" t="t" r="r" b="b"/>
              <a:pathLst>
                <a:path w="4970565" h="2674622">
                  <a:moveTo>
                    <a:pt x="25310" y="0"/>
                  </a:moveTo>
                  <a:lnTo>
                    <a:pt x="4945255" y="0"/>
                  </a:lnTo>
                  <a:cubicBezTo>
                    <a:pt x="4951968" y="0"/>
                    <a:pt x="4958405" y="2667"/>
                    <a:pt x="4963152" y="7413"/>
                  </a:cubicBezTo>
                  <a:cubicBezTo>
                    <a:pt x="4967899" y="12160"/>
                    <a:pt x="4970565" y="18598"/>
                    <a:pt x="4970565" y="25310"/>
                  </a:cubicBezTo>
                  <a:lnTo>
                    <a:pt x="4970565" y="2649312"/>
                  </a:lnTo>
                  <a:cubicBezTo>
                    <a:pt x="4970565" y="2663291"/>
                    <a:pt x="4959233" y="2674622"/>
                    <a:pt x="4945255" y="2674622"/>
                  </a:cubicBezTo>
                  <a:lnTo>
                    <a:pt x="25310" y="2674622"/>
                  </a:lnTo>
                  <a:cubicBezTo>
                    <a:pt x="11332" y="2674622"/>
                    <a:pt x="0" y="2663291"/>
                    <a:pt x="0" y="2649312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F9B80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70565" cy="2712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81442" y="4169287"/>
            <a:ext cx="13089670" cy="303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551" lvl="1" indent="-373776">
              <a:lnSpc>
                <a:spcPts val="4847"/>
              </a:lnSpc>
              <a:buFont typeface="Arial"/>
              <a:buChar char="•"/>
            </a:pPr>
            <a:r>
              <a:rPr lang="en-US" sz="3462" dirty="0">
                <a:solidFill>
                  <a:srgbClr val="000000"/>
                </a:solidFill>
                <a:latin typeface="Montserrat"/>
              </a:rPr>
              <a:t>Untuk </a:t>
            </a:r>
            <a:r>
              <a:rPr lang="en-US" sz="3462" dirty="0" err="1">
                <a:solidFill>
                  <a:srgbClr val="000000"/>
                </a:solidFill>
                <a:latin typeface="Montserrat"/>
              </a:rPr>
              <a:t>menganalisa</a:t>
            </a:r>
            <a:r>
              <a:rPr lang="en-US" sz="34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462" dirty="0" err="1">
                <a:solidFill>
                  <a:srgbClr val="000000"/>
                </a:solidFill>
                <a:latin typeface="Montserrat"/>
              </a:rPr>
              <a:t>perbandingan</a:t>
            </a:r>
            <a:r>
              <a:rPr lang="en-US" sz="34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462" dirty="0" err="1">
                <a:solidFill>
                  <a:srgbClr val="000000"/>
                </a:solidFill>
                <a:latin typeface="Montserrat"/>
              </a:rPr>
              <a:t>penggunaan</a:t>
            </a:r>
            <a:r>
              <a:rPr lang="en-US" sz="3462" dirty="0">
                <a:solidFill>
                  <a:srgbClr val="000000"/>
                </a:solidFill>
                <a:latin typeface="Montserrat"/>
              </a:rPr>
              <a:t> kata hate speech,  abusive, dan </a:t>
            </a:r>
            <a:r>
              <a:rPr lang="en-US" sz="3462" dirty="0" err="1">
                <a:solidFill>
                  <a:srgbClr val="000000"/>
                </a:solidFill>
                <a:latin typeface="Montserrat"/>
              </a:rPr>
              <a:t>alay</a:t>
            </a:r>
            <a:r>
              <a:rPr lang="en-US" sz="3462" dirty="0">
                <a:solidFill>
                  <a:srgbClr val="000000"/>
                </a:solidFill>
                <a:latin typeface="Montserrat"/>
              </a:rPr>
              <a:t> pada dataset (Indonesian Tweets)</a:t>
            </a:r>
          </a:p>
          <a:p>
            <a:pPr marL="747551" lvl="1" indent="-373776">
              <a:lnSpc>
                <a:spcPts val="4847"/>
              </a:lnSpc>
              <a:buFont typeface="Arial"/>
              <a:buChar char="•"/>
            </a:pPr>
            <a:r>
              <a:rPr lang="en-US" sz="3462" dirty="0">
                <a:solidFill>
                  <a:srgbClr val="000000"/>
                </a:solidFill>
                <a:latin typeface="Montserrat"/>
              </a:rPr>
              <a:t> Untuk </a:t>
            </a:r>
            <a:r>
              <a:rPr lang="en-US" sz="3462" dirty="0" err="1">
                <a:solidFill>
                  <a:srgbClr val="000000"/>
                </a:solidFill>
                <a:latin typeface="Montserrat"/>
              </a:rPr>
              <a:t>mengidentifikasi</a:t>
            </a:r>
            <a:r>
              <a:rPr lang="en-US" sz="3462" dirty="0">
                <a:solidFill>
                  <a:srgbClr val="000000"/>
                </a:solidFill>
                <a:latin typeface="Montserrat"/>
              </a:rPr>
              <a:t> kata - kata Abusive dan kata - kata Alay yang </a:t>
            </a:r>
            <a:r>
              <a:rPr lang="en-US" sz="3462" dirty="0" err="1">
                <a:solidFill>
                  <a:srgbClr val="000000"/>
                </a:solidFill>
                <a:latin typeface="Montserrat"/>
              </a:rPr>
              <a:t>sering</a:t>
            </a:r>
            <a:r>
              <a:rPr lang="en-US" sz="3462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462" dirty="0" err="1">
                <a:solidFill>
                  <a:srgbClr val="000000"/>
                </a:solidFill>
                <a:latin typeface="Montserrat"/>
              </a:rPr>
              <a:t>muncul</a:t>
            </a:r>
            <a:endParaRPr lang="en-US" sz="3462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93260" y="1887931"/>
            <a:ext cx="13666036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Montserrat Ultra-Bold"/>
              </a:rPr>
              <a:t>Tujuan Penelitan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4112095" y="5337528"/>
            <a:ext cx="4421278" cy="5855998"/>
          </a:xfrm>
          <a:custGeom>
            <a:avLst/>
            <a:gdLst/>
            <a:ahLst/>
            <a:cxnLst/>
            <a:rect l="l" t="t" r="r" b="b"/>
            <a:pathLst>
              <a:path w="4421278" h="5855998">
                <a:moveTo>
                  <a:pt x="4421278" y="0"/>
                </a:moveTo>
                <a:lnTo>
                  <a:pt x="0" y="0"/>
                </a:lnTo>
                <a:lnTo>
                  <a:pt x="0" y="5855998"/>
                </a:lnTo>
                <a:lnTo>
                  <a:pt x="4421278" y="5855998"/>
                </a:lnTo>
                <a:lnTo>
                  <a:pt x="442127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5665" y="1323975"/>
            <a:ext cx="14452337" cy="237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>
                <a:solidFill>
                  <a:srgbClr val="000000"/>
                </a:solidFill>
                <a:latin typeface="Montserrat Ultra-Bold"/>
              </a:rPr>
              <a:t>Proses Code Function CLEANSING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08287" y="4329019"/>
            <a:ext cx="4096951" cy="3827139"/>
            <a:chOff x="0" y="0"/>
            <a:chExt cx="1394172" cy="13023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5117" y="0"/>
                  </a:moveTo>
                  <a:lnTo>
                    <a:pt x="1379055" y="0"/>
                  </a:lnTo>
                  <a:cubicBezTo>
                    <a:pt x="1387404" y="0"/>
                    <a:pt x="1394172" y="6768"/>
                    <a:pt x="1394172" y="15117"/>
                  </a:cubicBezTo>
                  <a:lnTo>
                    <a:pt x="1394172" y="1287239"/>
                  </a:lnTo>
                  <a:cubicBezTo>
                    <a:pt x="1394172" y="1295588"/>
                    <a:pt x="1387404" y="1302357"/>
                    <a:pt x="1379055" y="1302357"/>
                  </a:cubicBezTo>
                  <a:lnTo>
                    <a:pt x="15117" y="1302357"/>
                  </a:lnTo>
                  <a:cubicBezTo>
                    <a:pt x="6768" y="1302357"/>
                    <a:pt x="0" y="1295588"/>
                    <a:pt x="0" y="1287239"/>
                  </a:cubicBezTo>
                  <a:lnTo>
                    <a:pt x="0" y="15117"/>
                  </a:lnTo>
                  <a:cubicBezTo>
                    <a:pt x="0" y="6768"/>
                    <a:pt x="6768" y="0"/>
                    <a:pt x="15117" y="0"/>
                  </a:cubicBezTo>
                  <a:close/>
                </a:path>
              </a:pathLst>
            </a:custGeom>
            <a:solidFill>
              <a:srgbClr val="F9B80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9997" y="4686326"/>
            <a:ext cx="1873530" cy="114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358"/>
              </a:lnSpc>
            </a:pPr>
            <a:r>
              <a:rPr lang="en-US" sz="9287">
                <a:solidFill>
                  <a:srgbClr val="000000"/>
                </a:solidFill>
                <a:latin typeface="Montserrat Ultra-Bold"/>
              </a:rPr>
              <a:t>01.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2025" y="5964354"/>
            <a:ext cx="3169476" cy="171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0"/>
              </a:lnSpc>
              <a:spcBef>
                <a:spcPct val="0"/>
              </a:spcBef>
            </a:pPr>
            <a:r>
              <a:rPr lang="en-US" sz="2393" dirty="0">
                <a:solidFill>
                  <a:srgbClr val="000000"/>
                </a:solidFill>
                <a:latin typeface="Montserrat Ultra-Bold"/>
              </a:rPr>
              <a:t>Melakukan </a:t>
            </a:r>
            <a:r>
              <a:rPr lang="en-US" sz="2393" dirty="0" err="1">
                <a:solidFill>
                  <a:srgbClr val="000000"/>
                </a:solidFill>
                <a:latin typeface="Montserrat Ultra-Bold"/>
              </a:rPr>
              <a:t>pengecekan</a:t>
            </a:r>
            <a:r>
              <a:rPr lang="en-US" sz="2393" dirty="0">
                <a:solidFill>
                  <a:srgbClr val="000000"/>
                </a:solidFill>
                <a:latin typeface="Montserrat Ultra-Bold"/>
              </a:rPr>
              <a:t> missing values pada dataset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898309" y="4329019"/>
            <a:ext cx="4096951" cy="3827139"/>
            <a:chOff x="0" y="0"/>
            <a:chExt cx="1394172" cy="13023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5117" y="0"/>
                  </a:moveTo>
                  <a:lnTo>
                    <a:pt x="1379055" y="0"/>
                  </a:lnTo>
                  <a:cubicBezTo>
                    <a:pt x="1387404" y="0"/>
                    <a:pt x="1394172" y="6768"/>
                    <a:pt x="1394172" y="15117"/>
                  </a:cubicBezTo>
                  <a:lnTo>
                    <a:pt x="1394172" y="1287239"/>
                  </a:lnTo>
                  <a:cubicBezTo>
                    <a:pt x="1394172" y="1295588"/>
                    <a:pt x="1387404" y="1302357"/>
                    <a:pt x="1379055" y="1302357"/>
                  </a:cubicBezTo>
                  <a:lnTo>
                    <a:pt x="15117" y="1302357"/>
                  </a:lnTo>
                  <a:cubicBezTo>
                    <a:pt x="6768" y="1302357"/>
                    <a:pt x="0" y="1295588"/>
                    <a:pt x="0" y="1287239"/>
                  </a:cubicBezTo>
                  <a:lnTo>
                    <a:pt x="0" y="15117"/>
                  </a:lnTo>
                  <a:cubicBezTo>
                    <a:pt x="0" y="6768"/>
                    <a:pt x="6768" y="0"/>
                    <a:pt x="15117" y="0"/>
                  </a:cubicBezTo>
                  <a:close/>
                </a:path>
              </a:pathLst>
            </a:custGeom>
            <a:solidFill>
              <a:srgbClr val="F9B80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010020" y="4686326"/>
            <a:ext cx="1873530" cy="114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358"/>
              </a:lnSpc>
            </a:pPr>
            <a:r>
              <a:rPr lang="en-US" sz="9287">
                <a:solidFill>
                  <a:srgbClr val="000000"/>
                </a:solidFill>
                <a:latin typeface="Montserrat Ultra-Bold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62047" y="5964354"/>
            <a:ext cx="3169476" cy="81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0"/>
              </a:lnSpc>
            </a:pPr>
            <a:r>
              <a:rPr lang="en-US" sz="2393">
                <a:solidFill>
                  <a:srgbClr val="000000"/>
                </a:solidFill>
                <a:latin typeface="Montserrat Ultra-Bold"/>
              </a:rPr>
              <a:t>Melakukan drop duplicate data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90536" y="4329019"/>
            <a:ext cx="4096951" cy="3827139"/>
            <a:chOff x="0" y="0"/>
            <a:chExt cx="1394172" cy="13023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5117" y="0"/>
                  </a:moveTo>
                  <a:lnTo>
                    <a:pt x="1379055" y="0"/>
                  </a:lnTo>
                  <a:cubicBezTo>
                    <a:pt x="1387404" y="0"/>
                    <a:pt x="1394172" y="6768"/>
                    <a:pt x="1394172" y="15117"/>
                  </a:cubicBezTo>
                  <a:lnTo>
                    <a:pt x="1394172" y="1287239"/>
                  </a:lnTo>
                  <a:cubicBezTo>
                    <a:pt x="1394172" y="1295588"/>
                    <a:pt x="1387404" y="1302357"/>
                    <a:pt x="1379055" y="1302357"/>
                  </a:cubicBezTo>
                  <a:lnTo>
                    <a:pt x="15117" y="1302357"/>
                  </a:lnTo>
                  <a:cubicBezTo>
                    <a:pt x="6768" y="1302357"/>
                    <a:pt x="0" y="1295588"/>
                    <a:pt x="0" y="1287239"/>
                  </a:cubicBezTo>
                  <a:lnTo>
                    <a:pt x="0" y="15117"/>
                  </a:lnTo>
                  <a:cubicBezTo>
                    <a:pt x="0" y="6768"/>
                    <a:pt x="6768" y="0"/>
                    <a:pt x="15117" y="0"/>
                  </a:cubicBezTo>
                  <a:close/>
                </a:path>
              </a:pathLst>
            </a:custGeom>
            <a:solidFill>
              <a:srgbClr val="F9B80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402246" y="4686326"/>
            <a:ext cx="1873530" cy="114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358"/>
              </a:lnSpc>
            </a:pPr>
            <a:r>
              <a:rPr lang="en-US" sz="9287">
                <a:solidFill>
                  <a:srgbClr val="000000"/>
                </a:solidFill>
                <a:latin typeface="Montserrat Ultra-Bold"/>
              </a:rPr>
              <a:t>03.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54273" y="5964354"/>
            <a:ext cx="3169476" cy="171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0"/>
              </a:lnSpc>
              <a:spcBef>
                <a:spcPct val="0"/>
              </a:spcBef>
            </a:pPr>
            <a:r>
              <a:rPr lang="en-US" sz="2393" dirty="0" err="1">
                <a:solidFill>
                  <a:srgbClr val="000000"/>
                </a:solidFill>
                <a:latin typeface="Montserrat Ultra-Bold"/>
              </a:rPr>
              <a:t>Mendefenisikan</a:t>
            </a:r>
            <a:r>
              <a:rPr lang="en-US" sz="2393" dirty="0">
                <a:solidFill>
                  <a:srgbClr val="000000"/>
                </a:solidFill>
                <a:latin typeface="Montserrat Ultra-Bold"/>
              </a:rPr>
              <a:t> function  yang </a:t>
            </a:r>
            <a:r>
              <a:rPr lang="en-US" sz="2393" dirty="0" err="1">
                <a:solidFill>
                  <a:srgbClr val="000000"/>
                </a:solidFill>
                <a:latin typeface="Montserrat Ultra-Bold"/>
              </a:rPr>
              <a:t>sesuai</a:t>
            </a:r>
            <a:r>
              <a:rPr lang="en-US" sz="2393" dirty="0">
                <a:solidFill>
                  <a:srgbClr val="000000"/>
                </a:solidFill>
                <a:latin typeface="Montserrat Ultra-Bold"/>
              </a:rPr>
              <a:t> untuk cleansing data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682762" y="4329019"/>
            <a:ext cx="4096951" cy="3827139"/>
            <a:chOff x="0" y="0"/>
            <a:chExt cx="1394172" cy="130235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4172" cy="1302357"/>
            </a:xfrm>
            <a:custGeom>
              <a:avLst/>
              <a:gdLst/>
              <a:ahLst/>
              <a:cxnLst/>
              <a:rect l="l" t="t" r="r" b="b"/>
              <a:pathLst>
                <a:path w="1394172" h="1302357">
                  <a:moveTo>
                    <a:pt x="15117" y="0"/>
                  </a:moveTo>
                  <a:lnTo>
                    <a:pt x="1379055" y="0"/>
                  </a:lnTo>
                  <a:cubicBezTo>
                    <a:pt x="1387404" y="0"/>
                    <a:pt x="1394172" y="6768"/>
                    <a:pt x="1394172" y="15117"/>
                  </a:cubicBezTo>
                  <a:lnTo>
                    <a:pt x="1394172" y="1287239"/>
                  </a:lnTo>
                  <a:cubicBezTo>
                    <a:pt x="1394172" y="1295588"/>
                    <a:pt x="1387404" y="1302357"/>
                    <a:pt x="1379055" y="1302357"/>
                  </a:cubicBezTo>
                  <a:lnTo>
                    <a:pt x="15117" y="1302357"/>
                  </a:lnTo>
                  <a:cubicBezTo>
                    <a:pt x="6768" y="1302357"/>
                    <a:pt x="0" y="1295588"/>
                    <a:pt x="0" y="1287239"/>
                  </a:cubicBezTo>
                  <a:lnTo>
                    <a:pt x="0" y="15117"/>
                  </a:lnTo>
                  <a:cubicBezTo>
                    <a:pt x="0" y="6768"/>
                    <a:pt x="6768" y="0"/>
                    <a:pt x="15117" y="0"/>
                  </a:cubicBezTo>
                  <a:close/>
                </a:path>
              </a:pathLst>
            </a:custGeom>
            <a:solidFill>
              <a:srgbClr val="F9B80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4794472" y="4714223"/>
            <a:ext cx="1873530" cy="1079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940"/>
              </a:lnSpc>
            </a:pPr>
            <a:r>
              <a:rPr lang="en-US" sz="8823">
                <a:solidFill>
                  <a:srgbClr val="000000"/>
                </a:solidFill>
                <a:latin typeface="Montserrat Ultra-Bold"/>
              </a:rPr>
              <a:t>04.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146500" y="5964354"/>
            <a:ext cx="3169476" cy="838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0"/>
              </a:lnSpc>
              <a:spcBef>
                <a:spcPct val="0"/>
              </a:spcBef>
            </a:pPr>
            <a:r>
              <a:rPr lang="en-US" sz="2393" dirty="0" err="1">
                <a:solidFill>
                  <a:srgbClr val="000000"/>
                </a:solidFill>
                <a:latin typeface="Montserrat Ultra-Bold"/>
              </a:rPr>
              <a:t>Membuat</a:t>
            </a:r>
            <a:r>
              <a:rPr lang="en-US" sz="2393" dirty="0">
                <a:solidFill>
                  <a:srgbClr val="000000"/>
                </a:solidFill>
                <a:latin typeface="Montserrat Ultra-Bold"/>
              </a:rPr>
              <a:t> API flask dan Database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73969" y="8327608"/>
            <a:ext cx="15294034" cy="1311442"/>
            <a:chOff x="0" y="0"/>
            <a:chExt cx="4970565" cy="4262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970565" cy="426219"/>
            </a:xfrm>
            <a:custGeom>
              <a:avLst/>
              <a:gdLst/>
              <a:ahLst/>
              <a:cxnLst/>
              <a:rect l="l" t="t" r="r" b="b"/>
              <a:pathLst>
                <a:path w="4970565" h="426219">
                  <a:moveTo>
                    <a:pt x="25310" y="0"/>
                  </a:moveTo>
                  <a:lnTo>
                    <a:pt x="4945255" y="0"/>
                  </a:lnTo>
                  <a:cubicBezTo>
                    <a:pt x="4951968" y="0"/>
                    <a:pt x="4958405" y="2667"/>
                    <a:pt x="4963152" y="7413"/>
                  </a:cubicBezTo>
                  <a:cubicBezTo>
                    <a:pt x="4967899" y="12160"/>
                    <a:pt x="4970565" y="18598"/>
                    <a:pt x="4970565" y="25310"/>
                  </a:cubicBezTo>
                  <a:lnTo>
                    <a:pt x="4970565" y="400909"/>
                  </a:lnTo>
                  <a:cubicBezTo>
                    <a:pt x="4970565" y="414887"/>
                    <a:pt x="4959233" y="426219"/>
                    <a:pt x="4945255" y="426219"/>
                  </a:cubicBezTo>
                  <a:lnTo>
                    <a:pt x="25310" y="426219"/>
                  </a:lnTo>
                  <a:cubicBezTo>
                    <a:pt x="18598" y="426219"/>
                    <a:pt x="12160" y="423552"/>
                    <a:pt x="7413" y="418806"/>
                  </a:cubicBezTo>
                  <a:cubicBezTo>
                    <a:pt x="2667" y="414059"/>
                    <a:pt x="0" y="407621"/>
                    <a:pt x="0" y="400909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F9B80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970565" cy="464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30409" y="8564864"/>
            <a:ext cx="14413144" cy="78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 Italics"/>
              </a:rPr>
              <a:t>Nb : function cleansing : 1. Remove USER, RT, URL 2. Lower Case 3. Remove /n  4. Remove Emoji 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 Italics"/>
              </a:rPr>
              <a:t>5. Remove Link 6. Remove Special Character 7. Remove Kata Abusive 8. Replace Kata Alay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92868"/>
            <a:ext cx="14758955" cy="8851232"/>
            <a:chOff x="0" y="0"/>
            <a:chExt cx="4796665" cy="28766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96665" cy="2876653"/>
            </a:xfrm>
            <a:custGeom>
              <a:avLst/>
              <a:gdLst/>
              <a:ahLst/>
              <a:cxnLst/>
              <a:rect l="l" t="t" r="r" b="b"/>
              <a:pathLst>
                <a:path w="4796665" h="2876653">
                  <a:moveTo>
                    <a:pt x="26228" y="0"/>
                  </a:moveTo>
                  <a:lnTo>
                    <a:pt x="4770437" y="0"/>
                  </a:lnTo>
                  <a:cubicBezTo>
                    <a:pt x="4784922" y="0"/>
                    <a:pt x="4796665" y="11743"/>
                    <a:pt x="4796665" y="26228"/>
                  </a:cubicBezTo>
                  <a:lnTo>
                    <a:pt x="4796665" y="2850425"/>
                  </a:lnTo>
                  <a:cubicBezTo>
                    <a:pt x="4796665" y="2857381"/>
                    <a:pt x="4793901" y="2864052"/>
                    <a:pt x="4788982" y="2868971"/>
                  </a:cubicBezTo>
                  <a:cubicBezTo>
                    <a:pt x="4784064" y="2873890"/>
                    <a:pt x="4777393" y="2876653"/>
                    <a:pt x="4770437" y="2876653"/>
                  </a:cubicBezTo>
                  <a:lnTo>
                    <a:pt x="26228" y="2876653"/>
                  </a:lnTo>
                  <a:cubicBezTo>
                    <a:pt x="11743" y="2876653"/>
                    <a:pt x="0" y="2864910"/>
                    <a:pt x="0" y="2850425"/>
                  </a:cubicBezTo>
                  <a:lnTo>
                    <a:pt x="0" y="26228"/>
                  </a:lnTo>
                  <a:cubicBezTo>
                    <a:pt x="0" y="11743"/>
                    <a:pt x="11743" y="0"/>
                    <a:pt x="26228" y="0"/>
                  </a:cubicBezTo>
                  <a:close/>
                </a:path>
              </a:pathLst>
            </a:custGeom>
            <a:solidFill>
              <a:srgbClr val="F9B80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96665" cy="291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78719" y="6496341"/>
            <a:ext cx="5729488" cy="5794679"/>
          </a:xfrm>
          <a:custGeom>
            <a:avLst/>
            <a:gdLst/>
            <a:ahLst/>
            <a:cxnLst/>
            <a:rect l="l" t="t" r="r" b="b"/>
            <a:pathLst>
              <a:path w="5729488" h="5794679">
                <a:moveTo>
                  <a:pt x="0" y="0"/>
                </a:moveTo>
                <a:lnTo>
                  <a:pt x="5729488" y="0"/>
                </a:lnTo>
                <a:lnTo>
                  <a:pt x="5729488" y="5794679"/>
                </a:lnTo>
                <a:lnTo>
                  <a:pt x="0" y="5794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823893" y="3233775"/>
            <a:ext cx="13602311" cy="6585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344" lvl="1" indent="-362172">
              <a:lnSpc>
                <a:spcPts val="4696"/>
              </a:lnSpc>
              <a:buFont typeface="Arial"/>
              <a:buChar char="•"/>
            </a:pP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Deskripsi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Data, dataset yang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digunakan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diambil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dari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Kaggle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terkait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‘multi-label hate speech and abusive language detection in the Indonesian Twitter’</a:t>
            </a:r>
          </a:p>
          <a:p>
            <a:pPr marL="724344" lvl="1" indent="-362172">
              <a:lnSpc>
                <a:spcPts val="4696"/>
              </a:lnSpc>
              <a:buFont typeface="Arial"/>
              <a:buChar char="•"/>
            </a:pP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Metode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Statiska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yang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dipakai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adalah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Descriptive Analysis.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metode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ini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digunakan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karena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memudahkan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dalam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memahami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penyebaran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hate speech, abusive,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alay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, dan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memudahkan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dalam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visualisasi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sehingga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mudah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dimengerti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</a:p>
          <a:p>
            <a:pPr marL="724344" lvl="1" indent="-362172">
              <a:lnSpc>
                <a:spcPts val="4696"/>
              </a:lnSpc>
              <a:buFont typeface="Arial"/>
              <a:buChar char="•"/>
            </a:pPr>
            <a:r>
              <a:rPr lang="en-US" sz="3354" dirty="0">
                <a:solidFill>
                  <a:srgbClr val="000000"/>
                </a:solidFill>
                <a:latin typeface="Montserrat"/>
              </a:rPr>
              <a:t>EDA yang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digunakan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adalah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univariate analysis.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karena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analisa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yang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dilakukan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merujuk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pada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suatu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variabel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354" dirty="0" err="1">
                <a:solidFill>
                  <a:srgbClr val="000000"/>
                </a:solidFill>
                <a:latin typeface="Montserrat"/>
              </a:rPr>
              <a:t>tunggal</a:t>
            </a:r>
            <a:r>
              <a:rPr lang="en-US" sz="3354" dirty="0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3893" y="1946536"/>
            <a:ext cx="1316856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0000"/>
                </a:solidFill>
                <a:latin typeface="Montserrat Ultra-Bold"/>
              </a:rPr>
              <a:t>Metode Statistika &amp; EDA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11253"/>
            <a:ext cx="6632913" cy="2862329"/>
          </a:xfrm>
          <a:prstGeom prst="rect">
            <a:avLst/>
          </a:prstGeom>
          <a:solidFill>
            <a:srgbClr val="F9B80C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1070" y="5045870"/>
            <a:ext cx="6421844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Visualisasi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berikut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untuk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melihat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persentase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perbandingan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antara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HeadSpeech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dan Abusive pada dataset (Indonesian Tweets)</a:t>
            </a:r>
          </a:p>
        </p:txBody>
      </p:sp>
      <p:sp>
        <p:nvSpPr>
          <p:cNvPr id="4" name="Freeform 4"/>
          <p:cNvSpPr/>
          <p:nvPr/>
        </p:nvSpPr>
        <p:spPr>
          <a:xfrm>
            <a:off x="6135120" y="8847122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39347" y="-35715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62228" y="1659131"/>
            <a:ext cx="5572892" cy="261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9"/>
              </a:lnSpc>
            </a:pPr>
            <a:r>
              <a:rPr lang="en-US" sz="5738" dirty="0" err="1">
                <a:solidFill>
                  <a:srgbClr val="FFFFFF"/>
                </a:solidFill>
                <a:latin typeface="Montserrat Ultra-Bold"/>
              </a:rPr>
              <a:t>Perbandingan</a:t>
            </a:r>
            <a:r>
              <a:rPr lang="en-US" sz="5738" dirty="0">
                <a:solidFill>
                  <a:srgbClr val="FFFFFF"/>
                </a:solidFill>
                <a:latin typeface="Montserrat Ultra-Bold"/>
              </a:rPr>
              <a:t> Tweets Hate Speech dan Abusive 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0" y="7654280"/>
            <a:ext cx="3316457" cy="2632720"/>
          </a:xfrm>
          <a:custGeom>
            <a:avLst/>
            <a:gdLst/>
            <a:ahLst/>
            <a:cxnLst/>
            <a:rect l="l" t="t" r="r" b="b"/>
            <a:pathLst>
              <a:path w="3316457" h="2632720">
                <a:moveTo>
                  <a:pt x="0" y="0"/>
                </a:moveTo>
                <a:lnTo>
                  <a:pt x="3316457" y="0"/>
                </a:lnTo>
                <a:lnTo>
                  <a:pt x="3316457" y="2632720"/>
                </a:lnTo>
                <a:lnTo>
                  <a:pt x="0" y="2632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49033" y="7332484"/>
            <a:ext cx="3285540" cy="3255672"/>
          </a:xfrm>
          <a:custGeom>
            <a:avLst/>
            <a:gdLst/>
            <a:ahLst/>
            <a:cxnLst/>
            <a:rect l="l" t="t" r="r" b="b"/>
            <a:pathLst>
              <a:path w="3285540" h="3255672">
                <a:moveTo>
                  <a:pt x="0" y="0"/>
                </a:moveTo>
                <a:lnTo>
                  <a:pt x="3285541" y="0"/>
                </a:lnTo>
                <a:lnTo>
                  <a:pt x="3285541" y="3255672"/>
                </a:lnTo>
                <a:lnTo>
                  <a:pt x="0" y="3255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124E0348-CE81-0FF7-321B-C00BA8AB9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96" y="1763015"/>
            <a:ext cx="10830676" cy="67609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11253"/>
            <a:ext cx="6632913" cy="2862329"/>
          </a:xfrm>
          <a:prstGeom prst="rect">
            <a:avLst/>
          </a:prstGeom>
          <a:solidFill>
            <a:srgbClr val="F9B80C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35120" y="8847122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739347" y="-35715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1070" y="5045870"/>
            <a:ext cx="6421844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Visualisasi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berikut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untuk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melihat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jumlah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tweet yang di group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berdasarkan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kategori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HS yang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ada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pada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228" y="1659131"/>
            <a:ext cx="5572892" cy="261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9"/>
              </a:lnSpc>
            </a:pPr>
            <a:r>
              <a:rPr lang="en-US" sz="5738">
                <a:solidFill>
                  <a:srgbClr val="FFFFFF"/>
                </a:solidFill>
                <a:latin typeface="Montserrat Ultra-Bold"/>
              </a:rPr>
              <a:t>Jumlah Tweets Berdasarkan Kategori HS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0" y="7654280"/>
            <a:ext cx="3316457" cy="2632720"/>
          </a:xfrm>
          <a:custGeom>
            <a:avLst/>
            <a:gdLst/>
            <a:ahLst/>
            <a:cxnLst/>
            <a:rect l="l" t="t" r="r" b="b"/>
            <a:pathLst>
              <a:path w="3316457" h="2632720">
                <a:moveTo>
                  <a:pt x="0" y="0"/>
                </a:moveTo>
                <a:lnTo>
                  <a:pt x="3316457" y="0"/>
                </a:lnTo>
                <a:lnTo>
                  <a:pt x="3316457" y="2632720"/>
                </a:lnTo>
                <a:lnTo>
                  <a:pt x="0" y="2632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49033" y="7332484"/>
            <a:ext cx="3285540" cy="3255672"/>
          </a:xfrm>
          <a:custGeom>
            <a:avLst/>
            <a:gdLst/>
            <a:ahLst/>
            <a:cxnLst/>
            <a:rect l="l" t="t" r="r" b="b"/>
            <a:pathLst>
              <a:path w="3285540" h="3255672">
                <a:moveTo>
                  <a:pt x="0" y="0"/>
                </a:moveTo>
                <a:lnTo>
                  <a:pt x="3285541" y="0"/>
                </a:lnTo>
                <a:lnTo>
                  <a:pt x="3285541" y="3255672"/>
                </a:lnTo>
                <a:lnTo>
                  <a:pt x="0" y="3255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graph of social media&#10;&#10;Description automatically generated">
            <a:extLst>
              <a:ext uri="{FF2B5EF4-FFF2-40B4-BE49-F238E27FC236}">
                <a16:creationId xmlns:a16="http://schemas.microsoft.com/office/drawing/2014/main" id="{7C6B0580-8276-FC6F-F5DB-9DBD0E9C53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946" y="1411252"/>
            <a:ext cx="11429854" cy="76184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11253"/>
            <a:ext cx="6632913" cy="2862329"/>
          </a:xfrm>
          <a:prstGeom prst="rect">
            <a:avLst/>
          </a:prstGeom>
          <a:solidFill>
            <a:srgbClr val="F9B80C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35120" y="8847122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739347" y="-35715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895096" y="2009049"/>
            <a:ext cx="11222814" cy="5498490"/>
          </a:xfrm>
          <a:custGeom>
            <a:avLst/>
            <a:gdLst/>
            <a:ahLst/>
            <a:cxnLst/>
            <a:rect l="l" t="t" r="r" b="b"/>
            <a:pathLst>
              <a:path w="11222814" h="5498490">
                <a:moveTo>
                  <a:pt x="0" y="0"/>
                </a:moveTo>
                <a:lnTo>
                  <a:pt x="11222814" y="0"/>
                </a:lnTo>
                <a:lnTo>
                  <a:pt x="11222814" y="5498490"/>
                </a:lnTo>
                <a:lnTo>
                  <a:pt x="0" y="5498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47" r="-1309" b="-15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1070" y="5045870"/>
            <a:ext cx="6421844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Visualisasi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berikut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untuk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melihat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perbandingan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persentase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antara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tweet yang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memakai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kata Alay dan tidak </a:t>
            </a:r>
            <a:r>
              <a:rPr lang="en-US" sz="2800" dirty="0" err="1">
                <a:solidFill>
                  <a:srgbClr val="000000"/>
                </a:solidFill>
                <a:latin typeface="Montserrat"/>
              </a:rPr>
              <a:t>didalam</a:t>
            </a:r>
            <a:r>
              <a:rPr lang="en-US" sz="2800" dirty="0">
                <a:solidFill>
                  <a:srgbClr val="000000"/>
                </a:solidFill>
                <a:latin typeface="Montserrat"/>
              </a:rPr>
              <a:t>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228" y="1659131"/>
            <a:ext cx="5572892" cy="261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9"/>
              </a:lnSpc>
            </a:pPr>
            <a:r>
              <a:rPr lang="en-US" sz="5738">
                <a:solidFill>
                  <a:srgbClr val="FFFFFF"/>
                </a:solidFill>
                <a:latin typeface="Montserrat Ultra-Bold"/>
              </a:rPr>
              <a:t>Perbandingan Tweet Alay dan Tweet Tidak Alay</a:t>
            </a:r>
          </a:p>
        </p:txBody>
      </p:sp>
      <p:sp>
        <p:nvSpPr>
          <p:cNvPr id="8" name="Freeform 8"/>
          <p:cNvSpPr/>
          <p:nvPr/>
        </p:nvSpPr>
        <p:spPr>
          <a:xfrm rot="-10800000">
            <a:off x="0" y="7654280"/>
            <a:ext cx="3316457" cy="2632720"/>
          </a:xfrm>
          <a:custGeom>
            <a:avLst/>
            <a:gdLst/>
            <a:ahLst/>
            <a:cxnLst/>
            <a:rect l="l" t="t" r="r" b="b"/>
            <a:pathLst>
              <a:path w="3316457" h="2632720">
                <a:moveTo>
                  <a:pt x="0" y="0"/>
                </a:moveTo>
                <a:lnTo>
                  <a:pt x="3316457" y="0"/>
                </a:lnTo>
                <a:lnTo>
                  <a:pt x="3316457" y="2632720"/>
                </a:lnTo>
                <a:lnTo>
                  <a:pt x="0" y="2632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49033" y="7332484"/>
            <a:ext cx="3285540" cy="3255672"/>
          </a:xfrm>
          <a:custGeom>
            <a:avLst/>
            <a:gdLst/>
            <a:ahLst/>
            <a:cxnLst/>
            <a:rect l="l" t="t" r="r" b="b"/>
            <a:pathLst>
              <a:path w="3285540" h="3255672">
                <a:moveTo>
                  <a:pt x="0" y="0"/>
                </a:moveTo>
                <a:lnTo>
                  <a:pt x="3285541" y="0"/>
                </a:lnTo>
                <a:lnTo>
                  <a:pt x="3285541" y="3255672"/>
                </a:lnTo>
                <a:lnTo>
                  <a:pt x="0" y="3255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510</Words>
  <Application>Microsoft Office PowerPoint</Application>
  <PresentationFormat>Custom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Montserrat Italics</vt:lpstr>
      <vt:lpstr>Calibri</vt:lpstr>
      <vt:lpstr>Arial</vt:lpstr>
      <vt:lpstr>Montserrat Ultra-Bold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Data Analysis Presentation</dc:title>
  <cp:lastModifiedBy>RUBEN SETIAWAN</cp:lastModifiedBy>
  <cp:revision>4</cp:revision>
  <dcterms:created xsi:type="dcterms:W3CDTF">2006-08-16T00:00:00Z</dcterms:created>
  <dcterms:modified xsi:type="dcterms:W3CDTF">2023-12-01T14:01:47Z</dcterms:modified>
  <dc:identifier>DAF1iGfwHmk</dc:identifier>
</cp:coreProperties>
</file>